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1" r:id="rId6"/>
    <p:sldId id="259" r:id="rId7"/>
    <p:sldId id="25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79" autoAdjust="0"/>
    <p:restoredTop sz="94660"/>
  </p:normalViewPr>
  <p:slideViewPr>
    <p:cSldViewPr>
      <p:cViewPr varScale="1">
        <p:scale>
          <a:sx n="53" d="100"/>
          <a:sy n="53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1E6A81-7BC9-470B-BB77-0A7D7CB372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6A34A-C447-4A1D-9B31-A50F84DC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6830" y="2590800"/>
            <a:ext cx="7696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</a:t>
            </a:r>
            <a:r>
              <a:rPr lang="en-US" sz="5400" dirty="0" smtClean="0"/>
              <a:t>hemical Equations </a:t>
            </a:r>
          </a:p>
          <a:p>
            <a:r>
              <a:rPr lang="en-US" sz="5400" dirty="0" smtClean="0"/>
              <a:t>               And</a:t>
            </a:r>
          </a:p>
          <a:p>
            <a:r>
              <a:rPr lang="en-US" sz="5400" dirty="0" smtClean="0"/>
              <a:t> Chemical Reactions </a:t>
            </a:r>
          </a:p>
        </p:txBody>
      </p:sp>
    </p:spTree>
    <p:extLst>
      <p:ext uri="{BB962C8B-B14F-4D97-AF65-F5344CB8AC3E}">
        <p14:creationId xmlns:p14="http://schemas.microsoft.com/office/powerpoint/2010/main" val="17622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524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Some reactions release energy when they progress.  These are called </a:t>
            </a:r>
            <a:r>
              <a:rPr lang="en-US" sz="2400" b="1" dirty="0" smtClean="0">
                <a:solidFill>
                  <a:srgbClr val="FFFF00"/>
                </a:solidFill>
              </a:rPr>
              <a:t>exergonic </a:t>
            </a:r>
            <a:r>
              <a:rPr lang="en-US" sz="2400" b="1" dirty="0">
                <a:solidFill>
                  <a:srgbClr val="FFFF00"/>
                </a:solidFill>
              </a:rPr>
              <a:t>reactions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352800"/>
            <a:ext cx="4406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Exergonic reactions release heat and light when they progress.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4553129"/>
            <a:ext cx="54184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Examples of exergonic reactions: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lighting a match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cellular respiration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fireworks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42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Some reactions absorb energy as they progress. They are called </a:t>
            </a:r>
            <a:r>
              <a:rPr lang="en-US" sz="2000" b="1" dirty="0" smtClean="0">
                <a:solidFill>
                  <a:srgbClr val="FFFF00"/>
                </a:solidFill>
              </a:rPr>
              <a:t>endergonic or endothermic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4384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These reactions must absorb energy from the environment to progress.  Cooling, freezing, absorbing light are phenomena that occur during endergonic reactions.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18288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Examples of endergonic reactions are photosynthesis, baking bread, cooking an egg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00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048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hemical changes are denoted by a chemical equation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862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When chemical changes occur, all atoms are conserved.</a:t>
            </a:r>
          </a:p>
          <a:p>
            <a:r>
              <a:rPr lang="en-US" sz="2400" b="1" dirty="0" smtClean="0"/>
              <a:t>No atoms are lost or destroyed.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1447800"/>
            <a:ext cx="5328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2Mg   +   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</a:t>
            </a:r>
            <a:r>
              <a:rPr lang="en-US" sz="4000" b="1" dirty="0" smtClean="0">
                <a:sym typeface="Wingdings" panose="05000000000000000000" pitchFamily="2" charset="2"/>
              </a:rPr>
              <a:t>    2 </a:t>
            </a:r>
            <a:r>
              <a:rPr lang="en-US" sz="4000" b="1" dirty="0" err="1" smtClean="0">
                <a:sym typeface="Wingdings" panose="05000000000000000000" pitchFamily="2" charset="2"/>
              </a:rPr>
              <a:t>MgO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286000"/>
            <a:ext cx="27556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Reactants</a:t>
            </a:r>
          </a:p>
          <a:p>
            <a:r>
              <a:rPr lang="en-US" sz="2800" b="1" dirty="0" smtClean="0"/>
              <a:t>are on the left</a:t>
            </a:r>
          </a:p>
          <a:p>
            <a:r>
              <a:rPr lang="en-US" sz="2800" b="1" dirty="0" smtClean="0"/>
              <a:t>side of the arrow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286000"/>
            <a:ext cx="28291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products are</a:t>
            </a:r>
          </a:p>
          <a:p>
            <a:r>
              <a:rPr lang="en-US" sz="2800" b="1" dirty="0" smtClean="0"/>
              <a:t>to the right of the</a:t>
            </a:r>
          </a:p>
          <a:p>
            <a:r>
              <a:rPr lang="en-US" sz="2800" b="1" dirty="0" smtClean="0"/>
              <a:t>arrow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5486400"/>
            <a:ext cx="5542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Therefore, all chemical equations should be balanced.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011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143000"/>
            <a:ext cx="62071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2Mg   +    O</a:t>
            </a:r>
            <a:r>
              <a:rPr lang="en-US" sz="4000" b="1" baseline="-25000" dirty="0"/>
              <a:t>2</a:t>
            </a:r>
            <a:r>
              <a:rPr lang="en-US" sz="4000" b="1" dirty="0"/>
              <a:t>  </a:t>
            </a:r>
            <a:r>
              <a:rPr lang="en-US" sz="4000" b="1" dirty="0">
                <a:sym typeface="Wingdings" panose="05000000000000000000" pitchFamily="2" charset="2"/>
              </a:rPr>
              <a:t>    2 </a:t>
            </a:r>
            <a:r>
              <a:rPr lang="en-US" sz="4000" b="1" dirty="0" err="1">
                <a:sym typeface="Wingdings" panose="05000000000000000000" pitchFamily="2" charset="2"/>
              </a:rPr>
              <a:t>MgO</a:t>
            </a:r>
            <a:endParaRPr lang="en-US" sz="4000" b="1" dirty="0"/>
          </a:p>
        </p:txBody>
      </p:sp>
      <p:sp>
        <p:nvSpPr>
          <p:cNvPr id="4" name="Oval 3"/>
          <p:cNvSpPr/>
          <p:nvPr/>
        </p:nvSpPr>
        <p:spPr>
          <a:xfrm>
            <a:off x="1114786" y="2514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1200" y="1837743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8879" y="2514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45348" y="2514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nut 7"/>
          <p:cNvSpPr/>
          <p:nvPr/>
        </p:nvSpPr>
        <p:spPr>
          <a:xfrm>
            <a:off x="3633146" y="2891401"/>
            <a:ext cx="762000" cy="8652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5674892" y="1703151"/>
            <a:ext cx="762000" cy="8652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3556374" y="2104443"/>
            <a:ext cx="762000" cy="8652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7045348" y="2891401"/>
            <a:ext cx="762000" cy="8652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6769" y="2308366"/>
            <a:ext cx="950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ym typeface="Wingdings" panose="05000000000000000000" pitchFamily="2" charset="2"/>
              </a:rPr>
              <a:t></a:t>
            </a:r>
            <a:endParaRPr lang="en-US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24386" y="4220450"/>
            <a:ext cx="63595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depicts what is happening with the atoms during the reaction.  Heat and light are released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590800"/>
            <a:ext cx="5003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2Mg   </a:t>
            </a:r>
            <a:r>
              <a:rPr lang="en-US" sz="3600" b="1" dirty="0"/>
              <a:t>+    O2 </a:t>
            </a:r>
            <a:r>
              <a:rPr lang="en-US" sz="3600" b="1" dirty="0" smtClean="0"/>
              <a:t>   </a:t>
            </a:r>
            <a:r>
              <a:rPr lang="en-US" sz="3600" b="1" dirty="0" smtClean="0">
                <a:sym typeface="Wingdings" panose="05000000000000000000" pitchFamily="2" charset="2"/>
              </a:rPr>
              <a:t></a:t>
            </a:r>
            <a:r>
              <a:rPr lang="en-US" sz="3600" b="1" dirty="0" smtClean="0"/>
              <a:t>    2MgO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101191" y="367605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 balanced chemical equation has equal amounts of the same type </a:t>
            </a:r>
            <a:r>
              <a:rPr lang="en-US" sz="2800" b="1" dirty="0" smtClean="0"/>
              <a:t>of atoms </a:t>
            </a:r>
            <a:r>
              <a:rPr lang="en-US" sz="2800" b="1" dirty="0"/>
              <a:t>on both sides of the equation.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3733800"/>
            <a:ext cx="2753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 magnesium atoms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733800"/>
            <a:ext cx="2753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magnesium atoms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572000"/>
            <a:ext cx="2176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oxygen atoms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68537" y="4514385"/>
            <a:ext cx="2176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oxygen atoms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130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057400"/>
            <a:ext cx="6474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</a:t>
            </a:r>
            <a:r>
              <a:rPr lang="en-US" sz="3200" b="1" dirty="0" smtClean="0"/>
              <a:t>ules for balancing equations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810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If a chemical equation has unequal amounts of atoms on either side then it must be corrected so that it is balanced.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335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Never change subscripts.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181600"/>
            <a:ext cx="6181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 not insert a coefficient inside a compound.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3657600"/>
            <a:ext cx="2619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        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7" name="Multiply 6"/>
          <p:cNvSpPr/>
          <p:nvPr/>
        </p:nvSpPr>
        <p:spPr>
          <a:xfrm>
            <a:off x="7239000" y="3505200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2895600"/>
            <a:ext cx="518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Balance equations by using coefficients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5181600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89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419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+      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 panose="05000000000000000000" pitchFamily="2" charset="2"/>
              </a:rPr>
              <a:t>     NO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304800"/>
            <a:ext cx="2199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This equation</a:t>
            </a:r>
          </a:p>
          <a:p>
            <a:r>
              <a:rPr lang="en-US" sz="2400" b="1" dirty="0" smtClean="0"/>
              <a:t>is not balanced.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2743200"/>
            <a:ext cx="22010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Use coefficients</a:t>
            </a:r>
          </a:p>
          <a:p>
            <a:r>
              <a:rPr lang="en-US" sz="2400" b="1" dirty="0" smtClean="0"/>
              <a:t>to balance it.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124200"/>
            <a:ext cx="423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</a:t>
            </a:r>
            <a:r>
              <a:rPr lang="en-US" sz="3200" baseline="-25000" dirty="0"/>
              <a:t>2</a:t>
            </a:r>
            <a:r>
              <a:rPr lang="en-US" sz="3200" dirty="0"/>
              <a:t>       +       O</a:t>
            </a:r>
            <a:r>
              <a:rPr lang="en-US" sz="3200" baseline="-25000" dirty="0"/>
              <a:t>2</a:t>
            </a:r>
            <a:r>
              <a:rPr lang="en-US" sz="3200" dirty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     </a:t>
            </a:r>
            <a:r>
              <a:rPr lang="en-US" sz="3200" dirty="0"/>
              <a:t>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3048000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3886200"/>
            <a:ext cx="19678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ccount</a:t>
            </a:r>
          </a:p>
          <a:p>
            <a:r>
              <a:rPr lang="en-US" sz="2400" b="1" dirty="0" smtClean="0"/>
              <a:t>for atoms</a:t>
            </a:r>
          </a:p>
          <a:p>
            <a:r>
              <a:rPr lang="en-US" sz="2400" b="1" dirty="0" smtClean="0"/>
              <a:t>on both</a:t>
            </a:r>
          </a:p>
          <a:p>
            <a:r>
              <a:rPr lang="en-US" sz="2400" b="1" dirty="0" smtClean="0"/>
              <a:t>sides to prove</a:t>
            </a:r>
          </a:p>
          <a:p>
            <a:r>
              <a:rPr lang="en-US" sz="2400" b="1" dirty="0" smtClean="0"/>
              <a:t>it is balanced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343400"/>
            <a:ext cx="235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nitrogen atoms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029200"/>
            <a:ext cx="2176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oxygen atoms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4419600"/>
            <a:ext cx="235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nitrogen atoms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5105400"/>
            <a:ext cx="2176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oxygen atoms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1143000"/>
            <a:ext cx="235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nitrogen atoms</a:t>
            </a:r>
          </a:p>
          <a:p>
            <a:r>
              <a:rPr lang="en-US" sz="2400" b="1" dirty="0" smtClean="0"/>
              <a:t>2 oxygen atoms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1219200"/>
            <a:ext cx="2228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nitrogen atom</a:t>
            </a:r>
          </a:p>
          <a:p>
            <a:r>
              <a:rPr lang="en-US" sz="2400" b="1" dirty="0" smtClean="0"/>
              <a:t>1 oxygen atom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014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</TotalTime>
  <Words>312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Bechler</dc:creator>
  <cp:lastModifiedBy>Bechler, Elaine</cp:lastModifiedBy>
  <cp:revision>15</cp:revision>
  <dcterms:created xsi:type="dcterms:W3CDTF">2014-11-14T05:36:15Z</dcterms:created>
  <dcterms:modified xsi:type="dcterms:W3CDTF">2016-11-04T16:22:51Z</dcterms:modified>
</cp:coreProperties>
</file>