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0" r:id="rId3"/>
    <p:sldId id="271" r:id="rId4"/>
    <p:sldId id="272" r:id="rId5"/>
    <p:sldId id="273" r:id="rId6"/>
    <p:sldId id="274" r:id="rId7"/>
    <p:sldId id="257" r:id="rId8"/>
    <p:sldId id="258" r:id="rId9"/>
    <p:sldId id="261" r:id="rId10"/>
    <p:sldId id="266" r:id="rId11"/>
    <p:sldId id="259" r:id="rId12"/>
    <p:sldId id="262" r:id="rId13"/>
    <p:sldId id="263" r:id="rId14"/>
    <p:sldId id="264" r:id="rId15"/>
    <p:sldId id="275" r:id="rId16"/>
    <p:sldId id="265" r:id="rId17"/>
    <p:sldId id="267" r:id="rId18"/>
    <p:sldId id="268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E4C28-2A4B-411C-A684-D87805BB0AE4}" type="datetimeFigureOut">
              <a:rPr lang="en-US" smtClean="0"/>
              <a:t>1/9/2018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B0799-260C-4F25-9956-8EB61796E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7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B0799-260C-4F25-9956-8EB61796E3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8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48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72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50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268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36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243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97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5318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69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59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accent6">
                <a:lumMod val="5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03B3B-F995-466B-BEAD-785D232EDF0D}" type="datetimeFigureOut">
              <a:rPr lang="en-US" smtClean="0"/>
              <a:pPr/>
              <a:t>1/9/2018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DFB9-EF57-4735-A0B2-02E4F3E82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0898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" y="381000"/>
            <a:ext cx="7772400" cy="1470025"/>
          </a:xfrm>
        </p:spPr>
        <p:txBody>
          <a:bodyPr>
            <a:noAutofit/>
          </a:bodyPr>
          <a:lstStyle/>
          <a:p>
            <a:r>
              <a:rPr lang="en-US" sz="13800" b="1" dirty="0" smtClean="0">
                <a:solidFill>
                  <a:schemeClr val="tx2">
                    <a:lumMod val="10000"/>
                  </a:schemeClr>
                </a:solidFill>
              </a:rPr>
              <a:t>DNA</a:t>
            </a:r>
            <a:endParaRPr lang="en-US" sz="13800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A molecule that can copy itself!</a:t>
            </a:r>
          </a:p>
        </p:txBody>
      </p:sp>
      <p:pic>
        <p:nvPicPr>
          <p:cNvPr id="1026" name="Picture 2" descr="C:\Users\ebechler\AppData\Local\Microsoft\Windows\Temporary Internet Files\Content.IE5\1LVPM9T3\MP90039876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066800"/>
            <a:ext cx="45720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30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304800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dirty="0" smtClean="0"/>
              <a:t>DNA stands for Deoxyribonucleic Acid.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endParaRPr lang="en-US" sz="3600" b="1" dirty="0" smtClean="0"/>
          </a:p>
          <a:p>
            <a:r>
              <a:rPr lang="en-US" sz="3600" b="1" dirty="0" smtClean="0"/>
              <a:t>It is found in the nucleus of eukaryotic cells, in the cytoplasm of prokaryotic cells, and in many viruses.</a:t>
            </a:r>
          </a:p>
        </p:txBody>
      </p:sp>
      <p:pic>
        <p:nvPicPr>
          <p:cNvPr id="3" name="Picture 2" descr="C:\Documents and Settings\ebechler.SRCS\Local Settings\Temporary Internet Files\Content.IE5\O5B32DHJ\MC900436915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524000"/>
            <a:ext cx="3048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828800"/>
            <a:ext cx="4091275" cy="243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286000"/>
            <a:ext cx="3253619" cy="2562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00400" y="0"/>
            <a:ext cx="58017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DNA is made up of monomers</a:t>
            </a:r>
          </a:p>
          <a:p>
            <a:r>
              <a:rPr lang="en-US" sz="3600" dirty="0" smtClean="0"/>
              <a:t>called  nucleotides.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4953000"/>
            <a:ext cx="7654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Each nucleotide contains a phosphate group,</a:t>
            </a:r>
          </a:p>
          <a:p>
            <a:r>
              <a:rPr lang="en-US" sz="3200" dirty="0" smtClean="0"/>
              <a:t> a sugar (deoxyribose),</a:t>
            </a:r>
          </a:p>
          <a:p>
            <a:r>
              <a:rPr lang="en-US" sz="3200" dirty="0" smtClean="0"/>
              <a:t> and a nitrogen base.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219200"/>
            <a:ext cx="25458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 nucleotide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458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5750" cy="43969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9600" y="533400"/>
            <a:ext cx="403341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There are 4 different</a:t>
            </a:r>
          </a:p>
          <a:p>
            <a:r>
              <a:rPr lang="en-US" sz="3600" dirty="0" smtClean="0"/>
              <a:t>Nitrogen bases:</a:t>
            </a:r>
          </a:p>
          <a:p>
            <a:r>
              <a:rPr lang="en-US" sz="3600" dirty="0" smtClean="0"/>
              <a:t>Adenine (A)</a:t>
            </a:r>
          </a:p>
          <a:p>
            <a:r>
              <a:rPr lang="en-US" sz="3600" dirty="0" smtClean="0"/>
              <a:t>Thymine (T)</a:t>
            </a:r>
          </a:p>
          <a:p>
            <a:r>
              <a:rPr lang="en-US" sz="3600" dirty="0" smtClean="0"/>
              <a:t>Cytosine (C)</a:t>
            </a:r>
          </a:p>
          <a:p>
            <a:r>
              <a:rPr lang="en-US" sz="3600" dirty="0" smtClean="0"/>
              <a:t>Guanine (G)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419600"/>
            <a:ext cx="564218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The bases consistently pair up  </a:t>
            </a:r>
          </a:p>
          <a:p>
            <a:r>
              <a:rPr lang="en-US" sz="3200" b="1" dirty="0" smtClean="0"/>
              <a:t>Adenine with Thymine ( A – T)</a:t>
            </a:r>
          </a:p>
          <a:p>
            <a:r>
              <a:rPr lang="en-US" sz="3200" b="1" dirty="0" smtClean="0"/>
              <a:t>Cytosine with Guanine. (C – G)</a:t>
            </a:r>
          </a:p>
          <a:p>
            <a:r>
              <a:rPr lang="en-US" sz="3200" b="1" dirty="0" smtClean="0"/>
              <a:t>Their hydrogen bonding aligns</a:t>
            </a:r>
          </a:p>
          <a:p>
            <a:r>
              <a:rPr lang="en-US" sz="3200" b="1" dirty="0" smtClean="0"/>
              <a:t> so they always pair up this way.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36217" y="4724400"/>
            <a:ext cx="360778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This is referred to as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the  base pairing 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rule or complementary</a:t>
            </a:r>
          </a:p>
          <a:p>
            <a:r>
              <a:rPr lang="en-US" sz="2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base pairing.</a:t>
            </a:r>
          </a:p>
        </p:txBody>
      </p:sp>
    </p:spTree>
    <p:extLst>
      <p:ext uri="{BB962C8B-B14F-4D97-AF65-F5344CB8AC3E}">
        <p14:creationId xmlns:p14="http://schemas.microsoft.com/office/powerpoint/2010/main" val="2565924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611231"/>
            <a:ext cx="76474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The sugar and phosphate groups make up the sides</a:t>
            </a:r>
          </a:p>
          <a:p>
            <a:r>
              <a:rPr lang="en-US" sz="2800" dirty="0" smtClean="0"/>
              <a:t>of th</a:t>
            </a:r>
            <a:r>
              <a:rPr lang="en-US" sz="2800" b="1" dirty="0" smtClean="0"/>
              <a:t>e</a:t>
            </a:r>
            <a:r>
              <a:rPr lang="en-US" sz="2800" dirty="0" smtClean="0"/>
              <a:t> ladder. ( one side 5’ to 3’, the other 3’ to 5’)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1239" y="5499602"/>
            <a:ext cx="5241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 The </a:t>
            </a:r>
            <a:r>
              <a:rPr lang="en-US" sz="2800" dirty="0" smtClean="0"/>
              <a:t>‘rungs’ </a:t>
            </a:r>
            <a:r>
              <a:rPr lang="en-US" sz="2800" dirty="0"/>
              <a:t>contain the base pairs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903893"/>
            <a:ext cx="88499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 base pairs are held together by weak hydrogen bonds.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334780"/>
            <a:ext cx="53540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All other bonds are covalent bonds.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719" y="228601"/>
            <a:ext cx="4686881" cy="40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2400"/>
            <a:ext cx="6921427" cy="411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724400"/>
            <a:ext cx="6366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molecule spirals into</a:t>
            </a:r>
          </a:p>
          <a:p>
            <a:r>
              <a:rPr lang="en-US" sz="3600" dirty="0" smtClean="0"/>
              <a:t> a double helix (a twisted ladder</a:t>
            </a:r>
            <a:r>
              <a:rPr lang="en-US" sz="2800" dirty="0" smtClean="0"/>
              <a:t>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14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chemeClr val="bg2">
                <a:lumMod val="20000"/>
                <a:lumOff val="80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990600"/>
            <a:ext cx="6629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6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04800"/>
            <a:ext cx="43019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DNA Replication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968282" y="1337721"/>
            <a:ext cx="4629729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Replication is defined</a:t>
            </a:r>
          </a:p>
          <a:p>
            <a:r>
              <a:rPr lang="en-US" sz="4000" dirty="0" smtClean="0"/>
              <a:t> as the process of </a:t>
            </a:r>
          </a:p>
          <a:p>
            <a:r>
              <a:rPr lang="en-US" sz="4000" dirty="0" smtClean="0"/>
              <a:t>making a copy of a </a:t>
            </a:r>
          </a:p>
          <a:p>
            <a:r>
              <a:rPr lang="en-US" sz="4000" dirty="0" smtClean="0"/>
              <a:t>DNA molecule. 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37674" y="4303455"/>
            <a:ext cx="746499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It occurs before every cell division. </a:t>
            </a:r>
          </a:p>
          <a:p>
            <a:r>
              <a:rPr lang="en-US" sz="4000" dirty="0" smtClean="0"/>
              <a:t> When the cell divides, </a:t>
            </a:r>
          </a:p>
          <a:p>
            <a:r>
              <a:rPr lang="en-US" sz="4000" dirty="0" smtClean="0"/>
              <a:t>each receives one</a:t>
            </a:r>
          </a:p>
          <a:p>
            <a:r>
              <a:rPr lang="en-US" sz="4000" dirty="0" smtClean="0"/>
              <a:t> of the DNA copies.</a:t>
            </a:r>
            <a:endParaRPr lang="en-US" sz="4000" dirty="0"/>
          </a:p>
        </p:txBody>
      </p:sp>
      <p:pic>
        <p:nvPicPr>
          <p:cNvPr id="1026" name="Picture 2" descr="C:\Documents and Settings\ebechler.SRCS\Local Settings\Temporary Internet Files\Content.IE5\CYZCNDTA\MC90028113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447799"/>
            <a:ext cx="2590800" cy="24444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391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571499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process of replication can be</a:t>
            </a:r>
          </a:p>
          <a:p>
            <a:r>
              <a:rPr lang="en-US" sz="3200" dirty="0" smtClean="0"/>
              <a:t> described in 3 steps:</a:t>
            </a:r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66800" y="1747249"/>
            <a:ext cx="676319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Step 1:  Enzyme  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DNA helicase </a:t>
            </a:r>
            <a:r>
              <a:rPr lang="en-US" sz="3200" dirty="0" smtClean="0"/>
              <a:t>binds</a:t>
            </a:r>
          </a:p>
          <a:p>
            <a:r>
              <a:rPr lang="en-US" sz="3200" dirty="0" smtClean="0"/>
              <a:t>and breaks the DNA molecule between </a:t>
            </a:r>
          </a:p>
          <a:p>
            <a:r>
              <a:rPr lang="en-US" sz="3200" dirty="0" smtClean="0"/>
              <a:t>the bases at the hydrogen bonding site.</a:t>
            </a:r>
          </a:p>
        </p:txBody>
      </p:sp>
      <p:sp>
        <p:nvSpPr>
          <p:cNvPr id="8" name="TextBox 7"/>
          <p:cNvSpPr txBox="1"/>
          <p:nvPr/>
        </p:nvSpPr>
        <p:spPr>
          <a:xfrm flipV="1">
            <a:off x="8915400" y="43752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sym typeface="Wingdings" pitchFamily="2" charset="2"/>
              </a:rPr>
              <a:t>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8911389" y="105810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676400"/>
            <a:ext cx="386573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Step 2: </a:t>
            </a:r>
          </a:p>
          <a:p>
            <a:r>
              <a:rPr lang="en-US" sz="4400" dirty="0" smtClean="0"/>
              <a:t> Free floating</a:t>
            </a:r>
          </a:p>
          <a:p>
            <a:r>
              <a:rPr lang="en-US" sz="4400" dirty="0" smtClean="0"/>
              <a:t> nucleotides</a:t>
            </a:r>
          </a:p>
          <a:p>
            <a:r>
              <a:rPr lang="en-US" sz="4400" dirty="0" smtClean="0"/>
              <a:t>attach to the</a:t>
            </a:r>
          </a:p>
          <a:p>
            <a:r>
              <a:rPr lang="en-US" sz="4400" dirty="0" smtClean="0"/>
              <a:t> unpaired bases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762000"/>
            <a:ext cx="730847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Step 3:</a:t>
            </a:r>
          </a:p>
          <a:p>
            <a:r>
              <a:rPr lang="en-US" sz="4000" dirty="0" smtClean="0"/>
              <a:t>Enzyme </a:t>
            </a:r>
            <a:r>
              <a:rPr lang="en-US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DNA polymerase</a:t>
            </a:r>
          </a:p>
          <a:p>
            <a:r>
              <a:rPr lang="en-US" sz="4000" dirty="0" smtClean="0"/>
              <a:t>links the sugar to phosphate </a:t>
            </a:r>
          </a:p>
          <a:p>
            <a:r>
              <a:rPr lang="en-US" sz="4000" dirty="0" smtClean="0"/>
              <a:t>of the newly attached nucleotides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655319" y="7086600"/>
            <a:ext cx="4114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DNA helicase</a:t>
            </a:r>
          </a:p>
          <a:p>
            <a:r>
              <a:rPr lang="en-US" dirty="0" smtClean="0"/>
              <a:t>enzyme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0"/>
            <a:ext cx="6154890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DNA has a primary purpose </a:t>
            </a:r>
          </a:p>
          <a:p>
            <a:r>
              <a:rPr lang="en-US" sz="4000" b="1" dirty="0" smtClean="0"/>
              <a:t>to store and transmit</a:t>
            </a:r>
          </a:p>
          <a:p>
            <a:r>
              <a:rPr lang="en-US" sz="4000" b="1" dirty="0" smtClean="0"/>
              <a:t> the genetic information</a:t>
            </a:r>
          </a:p>
          <a:p>
            <a:r>
              <a:rPr lang="en-US" sz="4000" b="1" dirty="0" smtClean="0"/>
              <a:t> that tells cells</a:t>
            </a:r>
          </a:p>
          <a:p>
            <a:r>
              <a:rPr lang="en-US" sz="4000" b="1" dirty="0" smtClean="0"/>
              <a:t> what proteins to make</a:t>
            </a:r>
          </a:p>
          <a:p>
            <a:r>
              <a:rPr lang="en-US" sz="4000" b="1" dirty="0" smtClean="0"/>
              <a:t> and when to make them</a:t>
            </a:r>
            <a:endParaRPr lang="en-US" sz="4000" b="1" dirty="0"/>
          </a:p>
        </p:txBody>
      </p:sp>
      <p:pic>
        <p:nvPicPr>
          <p:cNvPr id="2050" name="Picture 2" descr="C:\Users\ebechler\AppData\Local\Microsoft\Windows\Temporary Internet Files\Content.IE5\1LVPM9T3\MC9003606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685800"/>
            <a:ext cx="2663753" cy="543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34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199" y="152400"/>
            <a:ext cx="6535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result is 2 identical</a:t>
            </a:r>
          </a:p>
          <a:p>
            <a:r>
              <a:rPr lang="en-US" sz="3600" dirty="0" smtClean="0"/>
              <a:t> double stranded DNA molecules.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02" y="1524000"/>
            <a:ext cx="8115300" cy="495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120134"/>
            <a:ext cx="8340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How did scientists discover that DNA was the heredity molecule?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1" y="442615"/>
            <a:ext cx="803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Frederick Griffith, Britain, 1928: TRANSFORMATION HAPPENS!!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1947"/>
            <a:ext cx="9144000" cy="604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31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1" y="19050"/>
            <a:ext cx="3731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Oswald Avery: Canada, 1944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6701" y="556974"/>
            <a:ext cx="76200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Proves that DNA is the molecule that causes transformation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4898"/>
            <a:ext cx="9143999" cy="5763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297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"/>
            <a:ext cx="69872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Alfred Hershey and Martha Chase: United States: 1952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499765"/>
            <a:ext cx="6867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Proved that Virus transfers DNA into cells, not protein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9174"/>
            <a:ext cx="9144000" cy="583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5240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Once DNA was proven as the molecule of inheritance, then the race to describe its structure was on!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209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Erwin Chargaff: United States: early 1950’s.  He proved that</a:t>
            </a:r>
          </a:p>
          <a:p>
            <a:r>
              <a:rPr lang="en-US" sz="2400" dirty="0" smtClean="0"/>
              <a:t>There were equal amounts of Adenine and Thymine, also of Guanine and Cytosine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45560"/>
            <a:ext cx="4805362" cy="3295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1181100"/>
            <a:ext cx="78331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They knew that DNA contained 4 different bases: Adenine (A)</a:t>
            </a:r>
          </a:p>
          <a:p>
            <a:r>
              <a:rPr lang="en-US" sz="2400" dirty="0" smtClean="0"/>
              <a:t>Thymine (T), Guanine (G) and Cytosine (C).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544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DNA’s structure was described in 1953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1676400"/>
            <a:ext cx="3581400" cy="6096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dirty="0" smtClean="0"/>
              <a:t>James Watson, an American and </a:t>
            </a:r>
            <a:r>
              <a:rPr lang="en-US" dirty="0" smtClean="0"/>
              <a:t>Francis</a:t>
            </a:r>
            <a:r>
              <a:rPr lang="en-US" dirty="0" smtClean="0"/>
              <a:t> </a:t>
            </a:r>
            <a:r>
              <a:rPr lang="en-US" dirty="0" smtClean="0"/>
              <a:t>Crick , British, were the first to describe the double helix structure of DNA 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417638"/>
            <a:ext cx="4933950" cy="307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66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Major contributions came from Rosalind Franklin and Maurice Wilkins.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5486400"/>
            <a:ext cx="4572000" cy="1219200"/>
          </a:xfrm>
        </p:spPr>
        <p:txBody>
          <a:bodyPr>
            <a:normAutofit/>
          </a:bodyPr>
          <a:lstStyle/>
          <a:p>
            <a:r>
              <a:rPr lang="en-US" dirty="0" smtClean="0"/>
              <a:t>This famous x-ray crystallography  image was the final piece to the puzzle.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90800"/>
            <a:ext cx="4023238" cy="2383631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6801" y="4800600"/>
            <a:ext cx="4038600" cy="1524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Wilkins and Franklin worked in the same lab but independently from one another.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447800"/>
            <a:ext cx="1979612" cy="3249863"/>
          </a:xfrm>
        </p:spPr>
      </p:pic>
    </p:spTree>
    <p:extLst>
      <p:ext uri="{BB962C8B-B14F-4D97-AF65-F5344CB8AC3E}">
        <p14:creationId xmlns:p14="http://schemas.microsoft.com/office/powerpoint/2010/main" val="148825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0" y="228600"/>
            <a:ext cx="51246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Watson, Crick and Wilkins</a:t>
            </a:r>
          </a:p>
          <a:p>
            <a:r>
              <a:rPr lang="en-US" sz="3600" b="1" dirty="0" smtClean="0"/>
              <a:t> received the Nobel Prize</a:t>
            </a:r>
          </a:p>
          <a:p>
            <a:r>
              <a:rPr lang="en-US" sz="3600" b="1" dirty="0" smtClean="0"/>
              <a:t> in medicine in 1962 </a:t>
            </a:r>
          </a:p>
          <a:p>
            <a:r>
              <a:rPr lang="en-US" sz="3600" b="1" dirty="0" smtClean="0"/>
              <a:t>for the description of</a:t>
            </a:r>
          </a:p>
          <a:p>
            <a:r>
              <a:rPr lang="en-US" sz="3600" b="1" dirty="0" smtClean="0"/>
              <a:t>DNA’s structure and function.  </a:t>
            </a:r>
          </a:p>
        </p:txBody>
      </p:sp>
      <p:pic>
        <p:nvPicPr>
          <p:cNvPr id="4" name="Picture 3" descr="watson and crick with nobel priz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8541" y="304800"/>
            <a:ext cx="3791648" cy="274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71600" y="4038600"/>
            <a:ext cx="591751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Rosalind Franklin had died </a:t>
            </a:r>
          </a:p>
          <a:p>
            <a:r>
              <a:rPr lang="en-US" sz="4000" b="1" dirty="0"/>
              <a:t>in 1958  and thus was not</a:t>
            </a:r>
          </a:p>
          <a:p>
            <a:r>
              <a:rPr lang="en-US" sz="4000" b="1" dirty="0"/>
              <a:t> recognized.</a:t>
            </a:r>
          </a:p>
        </p:txBody>
      </p:sp>
    </p:spTree>
    <p:extLst>
      <p:ext uri="{BB962C8B-B14F-4D97-AF65-F5344CB8AC3E}">
        <p14:creationId xmlns:p14="http://schemas.microsoft.com/office/powerpoint/2010/main" val="280346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1317</TotalTime>
  <Words>587</Words>
  <Application>Microsoft Office PowerPoint</Application>
  <PresentationFormat>On-screen Show (4:3)</PresentationFormat>
  <Paragraphs>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DNA’s structure was described in 1953</vt:lpstr>
      <vt:lpstr>Major contributions came from Rosalind Franklin and Maurice Wilkins.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ebechler</dc:creator>
  <cp:lastModifiedBy>Bechler, Elaine</cp:lastModifiedBy>
  <cp:revision>78</cp:revision>
  <dcterms:created xsi:type="dcterms:W3CDTF">2013-01-07T06:16:42Z</dcterms:created>
  <dcterms:modified xsi:type="dcterms:W3CDTF">2018-01-09T16:56:07Z</dcterms:modified>
</cp:coreProperties>
</file>