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71" r:id="rId4"/>
    <p:sldId id="272" r:id="rId5"/>
    <p:sldId id="273" r:id="rId6"/>
    <p:sldId id="258" r:id="rId7"/>
    <p:sldId id="261" r:id="rId8"/>
    <p:sldId id="257" r:id="rId9"/>
    <p:sldId id="265" r:id="rId10"/>
    <p:sldId id="274" r:id="rId11"/>
    <p:sldId id="269" r:id="rId12"/>
    <p:sldId id="277" r:id="rId13"/>
    <p:sldId id="266" r:id="rId14"/>
    <p:sldId id="275" r:id="rId15"/>
    <p:sldId id="263" r:id="rId16"/>
    <p:sldId id="260" r:id="rId17"/>
    <p:sldId id="268" r:id="rId18"/>
    <p:sldId id="276" r:id="rId19"/>
    <p:sldId id="262" r:id="rId20"/>
    <p:sldId id="279" r:id="rId21"/>
    <p:sldId id="278" r:id="rId22"/>
    <p:sldId id="259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3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65D6F-A876-433A-B993-D0F5341D92E5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79DE6-EB97-40FE-A8B9-96B8497CE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9DCC-9093-4D38-93E1-7A507A8EB35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AF6A-9B78-44E9-B64D-AB0F29163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04999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Scientific Inquiry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epidemiological resear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362200"/>
            <a:ext cx="7730011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5334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 Observations that are made without a measuring device are called </a:t>
            </a:r>
            <a:r>
              <a:rPr lang="en-US" sz="4000" b="1" dirty="0" smtClean="0">
                <a:solidFill>
                  <a:srgbClr val="002060"/>
                </a:solidFill>
              </a:rPr>
              <a:t>qualitative observations.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505200"/>
            <a:ext cx="2895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These observations record qualities of something.</a:t>
            </a:r>
            <a:endParaRPr lang="en-US" sz="3600" b="1" dirty="0"/>
          </a:p>
        </p:txBody>
      </p:sp>
      <p:pic>
        <p:nvPicPr>
          <p:cNvPr id="2050" name="Picture 2" descr="C:\Documents and Settings\ebechler\Local Settings\Temporary Internet Files\Content.IE5\7UQ7LU20\MP9004220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7200"/>
            <a:ext cx="2517948" cy="2515492"/>
          </a:xfrm>
          <a:prstGeom prst="rect">
            <a:avLst/>
          </a:prstGeom>
          <a:noFill/>
        </p:spPr>
      </p:pic>
      <p:pic>
        <p:nvPicPr>
          <p:cNvPr id="2051" name="Picture 3" descr="C:\Documents and Settings\ebechler\Local Settings\Temporary Internet Files\Content.IE5\0UN77AKF\MC9002299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953000"/>
            <a:ext cx="1820570" cy="1265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Qualitative observation </a:t>
            </a:r>
            <a:r>
              <a:rPr lang="en-US" sz="4000" b="1" dirty="0" smtClean="0"/>
              <a:t>examples:  the odors, textures, shapes, impressions, sound, tastes, behaviors…</a:t>
            </a:r>
            <a:endParaRPr lang="en-US" sz="4000" b="1" dirty="0"/>
          </a:p>
        </p:txBody>
      </p:sp>
      <p:pic>
        <p:nvPicPr>
          <p:cNvPr id="3" name="Picture 2" descr="wooly bear caterpil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352800"/>
            <a:ext cx="3867150" cy="225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14" y="6096000"/>
            <a:ext cx="918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Write a qualitative observation about the wooly bear caterpillar above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ne goodall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2857500" cy="2095500"/>
          </a:xfrm>
          <a:prstGeom prst="rect">
            <a:avLst/>
          </a:prstGeom>
        </p:spPr>
      </p:pic>
      <p:pic>
        <p:nvPicPr>
          <p:cNvPr id="3" name="Picture 2" descr="jane good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810000"/>
            <a:ext cx="3257550" cy="2105025"/>
          </a:xfrm>
          <a:prstGeom prst="rect">
            <a:avLst/>
          </a:prstGeom>
        </p:spPr>
      </p:pic>
      <p:pic>
        <p:nvPicPr>
          <p:cNvPr id="4" name="Picture 3" descr="jane goodall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4943475"/>
            <a:ext cx="2857500" cy="191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66071"/>
            <a:ext cx="75256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Jane Goodall’s chimpanzee studies</a:t>
            </a:r>
          </a:p>
          <a:p>
            <a:r>
              <a:rPr lang="en-US" sz="4000" b="1" dirty="0" smtClean="0"/>
              <a:t> were largely  qualitative</a:t>
            </a:r>
          </a:p>
          <a:p>
            <a:r>
              <a:rPr lang="en-US" sz="4000" b="1" dirty="0" smtClean="0"/>
              <a:t>observational studies.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198" y="-13771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Observations which contain a measurement</a:t>
            </a:r>
          </a:p>
          <a:p>
            <a:r>
              <a:rPr lang="en-US" sz="3200" b="1" dirty="0" smtClean="0"/>
              <a:t>or count of something</a:t>
            </a:r>
          </a:p>
          <a:p>
            <a:r>
              <a:rPr lang="en-US" sz="3200" b="1" dirty="0" smtClean="0"/>
              <a:t>are referred to as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quantitative observations</a:t>
            </a:r>
            <a:r>
              <a:rPr lang="en-US" sz="3200" b="1" dirty="0" smtClean="0"/>
              <a:t>.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06366" y="2511396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Quantitative measurements </a:t>
            </a:r>
            <a:r>
              <a:rPr lang="en-US" sz="3200" b="1" dirty="0" smtClean="0"/>
              <a:t>are</a:t>
            </a:r>
          </a:p>
          <a:p>
            <a:r>
              <a:rPr lang="en-US" sz="3200" b="1" dirty="0" smtClean="0"/>
              <a:t>extremely </a:t>
            </a:r>
            <a:r>
              <a:rPr lang="en-US" sz="3200" b="1" dirty="0"/>
              <a:t>important when trying to prove the validity </a:t>
            </a:r>
            <a:r>
              <a:rPr lang="en-US" sz="3200" b="1" dirty="0"/>
              <a:t>of an experiment. </a:t>
            </a:r>
            <a:endParaRPr lang="en-US" sz="3200" b="1" dirty="0"/>
          </a:p>
          <a:p>
            <a:endParaRPr lang="en-US" sz="3200" b="1" dirty="0"/>
          </a:p>
        </p:txBody>
      </p:sp>
      <p:pic>
        <p:nvPicPr>
          <p:cNvPr id="3076" name="Picture 4" descr="C:\Documents and Settings\ebechler\Local Settings\Temporary Internet Files\Content.IE5\8YFDSD9N\MC900433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802" y="214829"/>
            <a:ext cx="1828572" cy="1828572"/>
          </a:xfrm>
          <a:prstGeom prst="rect">
            <a:avLst/>
          </a:prstGeom>
          <a:noFill/>
        </p:spPr>
      </p:pic>
      <p:pic>
        <p:nvPicPr>
          <p:cNvPr id="3078" name="Picture 6" descr="C:\Documents and Settings\ebechler\Local Settings\Temporary Internet Files\Content.IE5\WJDVNWRJ\MC9003897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002" y="214829"/>
            <a:ext cx="1646834" cy="1813255"/>
          </a:xfrm>
          <a:prstGeom prst="rect">
            <a:avLst/>
          </a:prstGeom>
          <a:noFill/>
        </p:spPr>
      </p:pic>
      <p:pic>
        <p:nvPicPr>
          <p:cNvPr id="3079" name="Picture 7" descr="C:\Documents and Settings\ebechler\Local Settings\Temporary Internet Files\Content.IE5\7UQ7LU20\MC90005558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402" y="3774350"/>
            <a:ext cx="3505200" cy="30698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85342" y="1199714"/>
            <a:ext cx="3296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Typically, a measuring device is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Examples would be the dimensions of something, how much magnification</a:t>
            </a: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 used, counting how many of something there may be.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observers on flying 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810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2766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These biologists are counting birds and mammals which are close to the ocean surface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098" name="Picture 2" descr="C:\Documents and Settings\ebechler\Local Settings\Temporary Internet Files\Content.IE5\7UQ7LU20\MP9003138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95216"/>
            <a:ext cx="3657600" cy="2462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1691"/>
            <a:ext cx="350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Example: monitoring studies that count which species are present and in what quantities.</a:t>
            </a:r>
          </a:p>
        </p:txBody>
      </p:sp>
      <p:pic>
        <p:nvPicPr>
          <p:cNvPr id="3" name="Picture 2" descr="CTD monitoring de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533400"/>
            <a:ext cx="48768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51816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 marine abiotic parameters are measured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562600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00150" lvl="1" indent="-742950"/>
            <a:endParaRPr lang="en-US" sz="3600" b="1" dirty="0" smtClean="0"/>
          </a:p>
          <a:p>
            <a:pPr marL="742950" indent="-742950"/>
            <a:r>
              <a:rPr lang="en-US" sz="3600" b="1" dirty="0" smtClean="0"/>
              <a:t>	Another method of study is the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controlled experiment.</a:t>
            </a:r>
            <a:r>
              <a:rPr lang="en-US" sz="3600" b="1" dirty="0" smtClean="0"/>
              <a:t> It is </a:t>
            </a:r>
            <a:r>
              <a:rPr lang="en-US" sz="3600" b="1" dirty="0"/>
              <a:t>a</a:t>
            </a:r>
            <a:r>
              <a:rPr lang="en-US" sz="3600" b="1" dirty="0" smtClean="0"/>
              <a:t> manipulative experiment which compares 2 or more groups to test a hypothesis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C:\Documents and Settings\ebechler\Local Settings\Temporary Internet Files\Content.IE5\8YFDSD9N\MP9004265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3733800"/>
          </a:xfrm>
          <a:prstGeom prst="rect">
            <a:avLst/>
          </a:prstGeom>
          <a:noFill/>
        </p:spPr>
      </p:pic>
      <p:pic>
        <p:nvPicPr>
          <p:cNvPr id="3074" name="Picture 2" descr="C:\Documents and Settings\ebechler\Local Settings\Temporary Internet Files\Content.IE5\0UN77AKF\MC9004345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86275"/>
            <a:ext cx="3505200" cy="23717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06528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The two groups are called the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control group</a:t>
            </a:r>
            <a:r>
              <a:rPr lang="en-US" sz="3200" b="1" dirty="0"/>
              <a:t> and the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experimental group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348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smtClean="0"/>
              <a:t>The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control group </a:t>
            </a:r>
            <a:r>
              <a:rPr lang="en-US" sz="4400" b="1" dirty="0" smtClean="0"/>
              <a:t>is used for comparison to the other group. </a:t>
            </a:r>
          </a:p>
          <a:p>
            <a:r>
              <a:rPr lang="en-US" sz="4400" b="1" dirty="0" smtClean="0"/>
              <a:t> 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controlled experimen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914400"/>
            <a:ext cx="3810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7338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/>
              <a:t>The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experimental group </a:t>
            </a:r>
            <a:r>
              <a:rPr lang="en-US" sz="4400" b="1" dirty="0"/>
              <a:t>is the manipulated group.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 flipH="1">
            <a:off x="9143999" y="0"/>
            <a:ext cx="45719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9108194" y="64008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ntrolled experi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0"/>
            <a:ext cx="4400550" cy="3886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2743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This controlled  experiment</a:t>
            </a:r>
          </a:p>
          <a:p>
            <a:r>
              <a:rPr lang="en-US" sz="3600" b="1" dirty="0" smtClean="0"/>
              <a:t>is testing the effects</a:t>
            </a:r>
          </a:p>
          <a:p>
            <a:r>
              <a:rPr lang="en-US" sz="3600" b="1" dirty="0" smtClean="0"/>
              <a:t>of different factors  to </a:t>
            </a:r>
          </a:p>
          <a:p>
            <a:r>
              <a:rPr lang="en-US" sz="3600" b="1" dirty="0" smtClean="0"/>
              <a:t>control weeds in</a:t>
            </a:r>
          </a:p>
          <a:p>
            <a:r>
              <a:rPr lang="en-US" sz="3600" b="1" dirty="0" smtClean="0"/>
              <a:t>potted plants.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050395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What might the </a:t>
            </a: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experimental group</a:t>
            </a:r>
            <a:r>
              <a:rPr lang="en-US" sz="3200" b="1"/>
              <a:t> be?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374200" y="5350604"/>
            <a:ext cx="5962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What might 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control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group</a:t>
            </a:r>
            <a:r>
              <a:rPr lang="en-US" sz="3200" b="1" dirty="0"/>
              <a:t>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363"/>
            <a:ext cx="8229600" cy="113841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In a controlled experiment, factors  are controlled and manipulated. 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2050" name="Picture 2" descr="C:\Documents and Settings\ebechler\Local Settings\Temporary Internet Files\Content.IE5\8YFDSD9N\MC9004380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294" y="4114800"/>
            <a:ext cx="3657143" cy="365714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18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The factor you choose to manipulate is the </a:t>
            </a:r>
            <a:r>
              <a:rPr lang="en-US" sz="3600" b="1" dirty="0">
                <a:solidFill>
                  <a:srgbClr val="002060"/>
                </a:solidFill>
              </a:rPr>
              <a:t>independent variable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06846" y="368650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The reaction to that factor is called the </a:t>
            </a:r>
            <a:r>
              <a:rPr lang="en-US" sz="3600" b="1" dirty="0">
                <a:solidFill>
                  <a:srgbClr val="002060"/>
                </a:solidFill>
              </a:rPr>
              <a:t>dependent variable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2950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It is also called the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manipulated variable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114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 is also called 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responding variable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572000" cy="566896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Scientific Inquiry </a:t>
            </a:r>
            <a:r>
              <a:rPr lang="en-US" sz="4400" dirty="0" smtClean="0"/>
              <a:t>is a name for the process of finding answers to questions about how things work in the natural world</a:t>
            </a:r>
            <a:r>
              <a:rPr lang="en-US" sz="4400" b="1" dirty="0" smtClean="0"/>
              <a:t>.  </a:t>
            </a:r>
          </a:p>
          <a:p>
            <a:pPr>
              <a:buNone/>
            </a:pPr>
            <a:endParaRPr lang="en-US" sz="4000" b="1" dirty="0"/>
          </a:p>
        </p:txBody>
      </p:sp>
      <p:pic>
        <p:nvPicPr>
          <p:cNvPr id="6" name="Picture 5" descr="Picture 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0"/>
            <a:ext cx="39624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 independent variable is also called the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manipulated variable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5814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dependent variable is also called the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responding variable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ebechler\Local Settings\Temporary Internet Files\Content.IE5\0UN77AKF\MC9000890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81000"/>
            <a:ext cx="2182368" cy="2131162"/>
          </a:xfrm>
          <a:prstGeom prst="rect">
            <a:avLst/>
          </a:prstGeom>
          <a:noFill/>
        </p:spPr>
      </p:pic>
      <p:pic>
        <p:nvPicPr>
          <p:cNvPr id="1027" name="Picture 3" descr="C:\Documents and Settings\ebechler\Local Settings\Temporary Internet Files\Content.IE5\7UQ7LU20\MC9003106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1794967" cy="18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i="1" dirty="0" smtClean="0"/>
              <a:t>What</a:t>
            </a:r>
            <a:r>
              <a:rPr lang="en-US" sz="4000" b="1" dirty="0" smtClean="0"/>
              <a:t> would be the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independent variable</a:t>
            </a:r>
            <a:r>
              <a:rPr lang="en-US" sz="4000" b="1" dirty="0" smtClean="0"/>
              <a:t> here?</a:t>
            </a:r>
          </a:p>
          <a:p>
            <a:r>
              <a:rPr lang="en-US" sz="4000" b="1" dirty="0" smtClean="0"/>
              <a:t>What would be the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dependent variable</a:t>
            </a:r>
            <a:r>
              <a:rPr lang="en-US" sz="4000" b="1" dirty="0" smtClean="0"/>
              <a:t> here?</a:t>
            </a:r>
          </a:p>
          <a:p>
            <a:endParaRPr lang="en-US" dirty="0"/>
          </a:p>
        </p:txBody>
      </p:sp>
      <p:pic>
        <p:nvPicPr>
          <p:cNvPr id="4" name="Content Placeholder 5" descr="controlled experi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886200"/>
            <a:ext cx="3581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is a study that involves large-scale comparisons among groups of organisms, usually contrasting a group known to have been exposed to some toxicant and a group that has not.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7743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The Epidemiological Study</a:t>
            </a:r>
            <a:endParaRPr lang="en-US" sz="5400" b="1" dirty="0"/>
          </a:p>
        </p:txBody>
      </p:sp>
      <p:pic>
        <p:nvPicPr>
          <p:cNvPr id="6" name="Picture 5" descr="epidemiological stud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371600"/>
            <a:ext cx="2819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864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Epidemiological studies are used to</a:t>
            </a:r>
          </a:p>
          <a:p>
            <a:r>
              <a:rPr lang="en-US" sz="4000" b="1" dirty="0" smtClean="0"/>
              <a:t>learn about birth defects and</a:t>
            </a:r>
          </a:p>
          <a:p>
            <a:r>
              <a:rPr lang="en-US" sz="4000" b="1" dirty="0" smtClean="0"/>
              <a:t>diseases.</a:t>
            </a:r>
            <a:endParaRPr lang="en-US" dirty="0"/>
          </a:p>
        </p:txBody>
      </p:sp>
      <p:pic>
        <p:nvPicPr>
          <p:cNvPr id="3" name="Picture 2" descr="pregnant smo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2514600" cy="331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715000"/>
            <a:ext cx="307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Pregnant smoker</a:t>
            </a:r>
            <a:endParaRPr lang="en-US" sz="3200" b="1" dirty="0"/>
          </a:p>
        </p:txBody>
      </p:sp>
      <p:pic>
        <p:nvPicPr>
          <p:cNvPr id="5" name="Picture 4" descr="small p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981200"/>
            <a:ext cx="2590800" cy="3444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791200"/>
            <a:ext cx="183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Small pox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8"/>
            <a:ext cx="4495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3535363"/>
          </a:xfrm>
        </p:spPr>
        <p:txBody>
          <a:bodyPr/>
          <a:lstStyle/>
          <a:p>
            <a:r>
              <a:rPr lang="en-US" sz="4400" b="1" dirty="0" smtClean="0"/>
              <a:t>Scientists ask a specific question, then guess at what they think the answer might be.</a:t>
            </a:r>
          </a:p>
          <a:p>
            <a:endParaRPr lang="en-US" dirty="0"/>
          </a:p>
        </p:txBody>
      </p:sp>
      <p:pic>
        <p:nvPicPr>
          <p:cNvPr id="4" name="Picture 3" descr="Picture 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514600"/>
            <a:ext cx="5283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09600"/>
            <a:ext cx="3200400" cy="5364163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/>
              <a:t>Then they design an experiment that is aimed at checking whether their guess was right or not. </a:t>
            </a:r>
            <a:endParaRPr lang="en-US" sz="4000" dirty="0"/>
          </a:p>
        </p:txBody>
      </p:sp>
      <p:pic>
        <p:nvPicPr>
          <p:cNvPr id="4" name="Picture 3" descr="caterpillar data gathering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3505200" cy="6858000"/>
          </a:xfrm>
        </p:spPr>
        <p:txBody>
          <a:bodyPr>
            <a:normAutofit/>
          </a:bodyPr>
          <a:lstStyle/>
          <a:p>
            <a:endParaRPr lang="en-US" sz="4400" b="1" dirty="0" smtClean="0"/>
          </a:p>
          <a:p>
            <a:pPr>
              <a:buNone/>
            </a:pPr>
            <a:r>
              <a:rPr lang="en-US" sz="4400" b="1" dirty="0" smtClean="0"/>
              <a:t>	The results and conclusion leads the investigator to the next questions.</a:t>
            </a:r>
            <a:endParaRPr lang="en-US" sz="4400" dirty="0"/>
          </a:p>
        </p:txBody>
      </p:sp>
      <p:pic>
        <p:nvPicPr>
          <p:cNvPr id="4" name="Picture 3" descr="report back. CAMEOS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76600" cy="2819400"/>
          </a:xfrm>
        </p:spPr>
        <p:txBody>
          <a:bodyPr/>
          <a:lstStyle/>
          <a:p>
            <a:r>
              <a:rPr lang="en-US" b="1" dirty="0" smtClean="0"/>
              <a:t>Scientific inquiry flow chart</a:t>
            </a:r>
            <a:endParaRPr lang="en-US" b="1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1600200"/>
            <a:ext cx="3124200" cy="4525963"/>
          </a:xfrm>
        </p:spPr>
        <p:txBody>
          <a:bodyPr/>
          <a:lstStyle/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8597" name="Picture 5" descr="&#10;Picture 2.png                                                  0005CEC1Macintosh HD                   BF72EE8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112" y="381000"/>
            <a:ext cx="5703888" cy="6019800"/>
          </a:xfrm>
          <a:prstGeom prst="rect">
            <a:avLst/>
          </a:prstGeom>
          <a:noFill/>
        </p:spPr>
      </p:pic>
      <p:pic>
        <p:nvPicPr>
          <p:cNvPr id="8" name="Picture 7" descr="Picture 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6" y="2642212"/>
            <a:ext cx="3302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There are 3 types of studies that are commonly used in biology.  </a:t>
            </a:r>
          </a:p>
        </p:txBody>
      </p:sp>
      <p:pic>
        <p:nvPicPr>
          <p:cNvPr id="3" name="Picture 2" descr="observational study resear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950050"/>
            <a:ext cx="3223726" cy="2755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7300" y="1729515"/>
            <a:ext cx="5524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The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observational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study 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  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301174"/>
            <a:ext cx="495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controlled 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experiment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7236" y="2839783"/>
            <a:ext cx="509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The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epidemiological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5638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The observational study is an </a:t>
            </a:r>
            <a:r>
              <a:rPr lang="en-US" sz="4000" b="1" dirty="0" err="1" smtClean="0"/>
              <a:t>experimment</a:t>
            </a:r>
            <a:r>
              <a:rPr lang="en-US" sz="4000" b="1" dirty="0" smtClean="0"/>
              <a:t> in which the researcher carefully observes and records observations with minimal interference with the biological subject.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0168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6000" b="1" dirty="0" smtClean="0"/>
              <a:t>The observational study</a:t>
            </a:r>
            <a:r>
              <a:rPr lang="en-US" sz="4800" b="1" dirty="0" smtClean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 descr="researchers in the 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676400"/>
            <a:ext cx="4419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14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All scientific studies require objective, accurate observation skills.</a:t>
            </a:r>
          </a:p>
          <a:p>
            <a:endParaRPr lang="en-US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28800" y="0"/>
            <a:ext cx="414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Observation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2098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</a:t>
            </a:r>
            <a:r>
              <a:rPr lang="en-US" sz="3600" b="1" dirty="0" smtClean="0"/>
              <a:t> are two basic types of observations: 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qualitative</a:t>
            </a:r>
            <a:r>
              <a:rPr lang="en-US" sz="3600" b="1" dirty="0" smtClean="0"/>
              <a:t> and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quantitative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1026" name="Picture 2" descr="C:\Documents and Settings\ebechler\Local Settings\Temporary Internet Files\Content.IE5\WJDVNWRJ\MC9001963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14800"/>
            <a:ext cx="2906878" cy="2445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492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Scientific Inquiry</vt:lpstr>
      <vt:lpstr>PowerPoint Presentation</vt:lpstr>
      <vt:lpstr>PowerPoint Presentation</vt:lpstr>
      <vt:lpstr>PowerPoint Presentation</vt:lpstr>
      <vt:lpstr>PowerPoint Presentation</vt:lpstr>
      <vt:lpstr>Scientific inquiry flow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a controlled experiment, factors  are controlled and manipulated.    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Inquiry</dc:title>
  <dc:creator>ebechler</dc:creator>
  <cp:lastModifiedBy>Bechler, Elaine</cp:lastModifiedBy>
  <cp:revision>74</cp:revision>
  <dcterms:created xsi:type="dcterms:W3CDTF">2011-09-01T15:09:09Z</dcterms:created>
  <dcterms:modified xsi:type="dcterms:W3CDTF">2016-09-15T21:59:22Z</dcterms:modified>
</cp:coreProperties>
</file>